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58" r:id="rId5"/>
    <p:sldId id="259" r:id="rId6"/>
    <p:sldId id="263" r:id="rId7"/>
    <p:sldId id="260" r:id="rId8"/>
    <p:sldId id="261" r:id="rId9"/>
    <p:sldId id="276" r:id="rId10"/>
    <p:sldId id="272" r:id="rId11"/>
    <p:sldId id="270" r:id="rId12"/>
    <p:sldId id="271" r:id="rId13"/>
    <p:sldId id="275" r:id="rId14"/>
    <p:sldId id="264" r:id="rId15"/>
    <p:sldId id="265" r:id="rId16"/>
    <p:sldId id="266" r:id="rId17"/>
    <p:sldId id="267" r:id="rId18"/>
    <p:sldId id="274" r:id="rId19"/>
    <p:sldId id="273" r:id="rId20"/>
    <p:sldId id="269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66FF"/>
    <a:srgbClr val="000000"/>
    <a:srgbClr val="6699FF"/>
    <a:srgbClr val="0066FF"/>
    <a:srgbClr val="81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5324" autoAdjust="0"/>
  </p:normalViewPr>
  <p:slideViewPr>
    <p:cSldViewPr>
      <p:cViewPr>
        <p:scale>
          <a:sx n="70" d="100"/>
          <a:sy n="70" d="100"/>
        </p:scale>
        <p:origin x="-154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869D-3A75-4FEB-A274-1725A6B02A52}" type="datetimeFigureOut">
              <a:rPr lang="pl-PL" smtClean="0"/>
              <a:t>2014-01-16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54E1D-467A-443C-A751-3B09D96949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22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54E1D-467A-443C-A751-3B09D969493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07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54E1D-467A-443C-A751-3B09D969493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88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755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0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15113" y="260350"/>
            <a:ext cx="2071687" cy="51133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67425" cy="51133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9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9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64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46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6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688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882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5734050"/>
            <a:ext cx="9144000" cy="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376238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pic>
        <p:nvPicPr>
          <p:cNvPr id="1029" name="Picture 15" descr="Wawe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34050"/>
            <a:ext cx="7397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6" descr="POLICJA_MALOPOLSKA_HER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8874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476375" y="6237288"/>
            <a:ext cx="638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Wydział Prewencji Komendy Wojewódzkiej Policji w Krakowie</a:t>
            </a:r>
          </a:p>
        </p:txBody>
      </p:sp>
      <p:sp>
        <p:nvSpPr>
          <p:cNvPr id="103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3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pic>
        <p:nvPicPr>
          <p:cNvPr id="1048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571472" y="642918"/>
            <a:ext cx="847725" cy="904875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1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2714612" y="1428736"/>
            <a:ext cx="580020" cy="619123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2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3643306" y="3286124"/>
            <a:ext cx="580020" cy="619123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3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7072330" y="2428868"/>
            <a:ext cx="1222962" cy="1305410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4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7929586" y="142852"/>
            <a:ext cx="535409" cy="571504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5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5143504" y="2285992"/>
            <a:ext cx="535409" cy="571504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6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1214414" y="3709133"/>
            <a:ext cx="1214446" cy="1220065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8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5500694" y="4143380"/>
            <a:ext cx="580020" cy="619123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  <p:pic>
        <p:nvPicPr>
          <p:cNvPr id="19" name="Picture 24" descr="W:\Ilona\Różne\plateksniegu.gif"/>
          <p:cNvPicPr>
            <a:picLocks noChangeAspect="1" noChangeArrowheads="1"/>
          </p:cNvPicPr>
          <p:nvPr userDrawn="1"/>
        </p:nvPicPr>
        <p:blipFill>
          <a:blip r:embed="rId16">
            <a:duotone>
              <a:prstClr val="black"/>
              <a:srgbClr val="000000">
                <a:tint val="45000"/>
                <a:satMod val="400000"/>
              </a:srgbClr>
            </a:duotone>
            <a:lum bright="21000" contrast="100000"/>
          </a:blip>
          <a:srcRect/>
          <a:stretch>
            <a:fillRect/>
          </a:stretch>
        </p:blipFill>
        <p:spPr bwMode="auto">
          <a:xfrm>
            <a:off x="6429388" y="623654"/>
            <a:ext cx="865772" cy="924139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0"/>
            </a:lightRig>
          </a:scene3d>
          <a:sp3d extrusionH="114300" prstMaterial="clear">
            <a:extrusionClr>
              <a:schemeClr val="tx1"/>
            </a:extrusion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492896"/>
            <a:ext cx="8424936" cy="1755080"/>
          </a:xfrm>
        </p:spPr>
        <p:txBody>
          <a:bodyPr/>
          <a:lstStyle/>
          <a:p>
            <a:pPr eaLnBrk="1" hangingPunct="1"/>
            <a:r>
              <a:rPr lang="pl-PL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Bezpieczeństwo zimowego </a:t>
            </a:r>
            <a:br>
              <a:rPr lang="pl-PL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wypoczynku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692696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 Antiqua" pitchFamily="18" charset="0"/>
              </a:rPr>
              <a:t>Korzystając </a:t>
            </a:r>
          </a:p>
          <a:p>
            <a:r>
              <a:rPr lang="pl-PL" sz="2400" b="1" dirty="0" smtClean="0">
                <a:latin typeface="Book Antiqua" pitchFamily="18" charset="0"/>
              </a:rPr>
              <a:t>z wyciągów narciarskich orczykowych </a:t>
            </a:r>
            <a:br>
              <a:rPr lang="pl-PL" sz="2400" b="1" dirty="0" smtClean="0">
                <a:latin typeface="Book Antiqua" pitchFamily="18" charset="0"/>
              </a:rPr>
            </a:br>
            <a:r>
              <a:rPr lang="pl-PL" sz="2400" b="1" dirty="0" smtClean="0">
                <a:latin typeface="Book Antiqua" pitchFamily="18" charset="0"/>
              </a:rPr>
              <a:t>i krzesełkowych, pamiętaj </a:t>
            </a:r>
            <a:br>
              <a:rPr lang="pl-PL" sz="2400" b="1" dirty="0" smtClean="0">
                <a:latin typeface="Book Antiqua" pitchFamily="18" charset="0"/>
              </a:rPr>
            </a:br>
            <a:r>
              <a:rPr lang="pl-PL" sz="2400" b="1" dirty="0" smtClean="0">
                <a:latin typeface="Book Antiqua" pitchFamily="18" charset="0"/>
              </a:rPr>
              <a:t>o zasadach bezpiecznego ich użytkowania</a:t>
            </a:r>
            <a:endParaRPr lang="pl-PL" sz="2400" b="1" dirty="0">
              <a:latin typeface="Book Antiqua" pitchFamily="18" charset="0"/>
            </a:endParaRPr>
          </a:p>
        </p:txBody>
      </p:sp>
      <p:pic>
        <p:nvPicPr>
          <p:cNvPr id="8194" name="Picture 2" descr="D:\Armageddon\Clipart\MB900423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r="16981"/>
          <a:stretch/>
        </p:blipFill>
        <p:spPr bwMode="auto">
          <a:xfrm>
            <a:off x="7450220" y="3284984"/>
            <a:ext cx="1485668" cy="2261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D:\Armageddon\Clipart\MP9004229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4335184" cy="320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33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:\Wojtek Ch\NARTY\2010.12.11 Śnieżnica\2010.12.11 Śnieżnica\2010.12.11 09.33.51 Marek Sz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20695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pole tekstowe 4"/>
          <p:cNvSpPr txBox="1"/>
          <p:nvPr/>
        </p:nvSpPr>
        <p:spPr>
          <a:xfrm>
            <a:off x="179512" y="620688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 Antiqua" pitchFamily="18" charset="0"/>
              </a:rPr>
              <a:t>Pamiętaj!</a:t>
            </a:r>
          </a:p>
          <a:p>
            <a:r>
              <a:rPr lang="pl-PL" sz="2400" b="1" dirty="0" smtClean="0">
                <a:latin typeface="Book Antiqua" pitchFamily="18" charset="0"/>
              </a:rPr>
              <a:t>Nartostrada jest miejscem, na którym to narciarze mają pierwszeństwo. Turysta pieszy, musi zwracać szczególną uwagę na swoje bezpieczeństwo, jeżeli znajduje się </a:t>
            </a:r>
          </a:p>
          <a:p>
            <a:r>
              <a:rPr lang="pl-PL" sz="2400" b="1" dirty="0" smtClean="0">
                <a:latin typeface="Book Antiqua" pitchFamily="18" charset="0"/>
              </a:rPr>
              <a:t>w jej pobliżu.</a:t>
            </a:r>
            <a:endParaRPr lang="pl-PL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Wojciech.Chechelski\Pulpit\Zdjęcia\Krynica luty 2009\P1000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1433926"/>
            <a:ext cx="5252219" cy="393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ole tekstowe 3"/>
          <p:cNvSpPr txBox="1"/>
          <p:nvPr/>
        </p:nvSpPr>
        <p:spPr>
          <a:xfrm>
            <a:off x="107504" y="980728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 Antiqua" pitchFamily="18" charset="0"/>
              </a:rPr>
              <a:t>Poruszając się szlakami turystycznymi przebiegającymi np. </a:t>
            </a:r>
          </a:p>
          <a:p>
            <a:r>
              <a:rPr lang="pl-PL" sz="2400" b="1" dirty="0" smtClean="0">
                <a:latin typeface="Book Antiqua" pitchFamily="18" charset="0"/>
              </a:rPr>
              <a:t>w pobliżu nartostrad, zwracaj uwagą na pojazdy poruszające </a:t>
            </a:r>
            <a:br>
              <a:rPr lang="pl-PL" sz="2400" b="1" dirty="0" smtClean="0">
                <a:latin typeface="Book Antiqua" pitchFamily="18" charset="0"/>
              </a:rPr>
            </a:br>
            <a:r>
              <a:rPr lang="pl-PL" sz="2400" b="1" dirty="0" smtClean="0">
                <a:latin typeface="Book Antiqua" pitchFamily="18" charset="0"/>
              </a:rPr>
              <a:t>się po nich!</a:t>
            </a:r>
            <a:endParaRPr lang="pl-PL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ojciech.Chechelski\Pulpit\Zdjęcia\Krynica luty 2009\P100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4" y="476672"/>
            <a:ext cx="5719510" cy="446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pole tekstowe 1"/>
          <p:cNvSpPr txBox="1"/>
          <p:nvPr/>
        </p:nvSpPr>
        <p:spPr>
          <a:xfrm>
            <a:off x="6084168" y="2223086"/>
            <a:ext cx="2869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 Antiqua" pitchFamily="18" charset="0"/>
              </a:rPr>
              <a:t>Odpoczywając po „szusowaniu” na stoku, zwróć uwagę na bezpieczeństwo swojego sprzętu narciarskiego, snowboardowego</a:t>
            </a:r>
            <a:endParaRPr lang="pl-PL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00063"/>
            <a:ext cx="8229600" cy="4541837"/>
          </a:xfrm>
        </p:spPr>
        <p:txBody>
          <a:bodyPr/>
          <a:lstStyle/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Pamiętaj, że w zimowe dni kierowcy mają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ograniczoną widoczność, a samochody potrzebują dłuższej drogi hamowania.</a:t>
            </a: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endParaRPr lang="pl-PL" b="1" dirty="0" smtClean="0">
              <a:latin typeface="Book Antiqua" pitchFamily="18" charset="0"/>
            </a:endParaRP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Nie przebiegaj przez ulicę.</a:t>
            </a: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Nie przechodź w miejscach</a:t>
            </a: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niedozwolonych. </a:t>
            </a:r>
            <a:br>
              <a:rPr lang="pl-PL" b="1" dirty="0" smtClean="0">
                <a:latin typeface="Book Antiqua" pitchFamily="18" charset="0"/>
              </a:rPr>
            </a:br>
            <a:endParaRPr lang="pl-PL" b="1" dirty="0" smtClean="0">
              <a:latin typeface="Book Antiqua" pitchFamily="18" charset="0"/>
            </a:endParaRP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Pamiętaj, że  noszenie </a:t>
            </a: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elementów odblaskowych </a:t>
            </a:r>
          </a:p>
          <a:p>
            <a:pPr marL="82550" indent="4763" eaLnBrk="1" hangingPunct="1">
              <a:lnSpc>
                <a:spcPct val="90000"/>
              </a:lnSpc>
              <a:buFontTx/>
              <a:buNone/>
              <a:tabLst>
                <a:tab pos="711200" algn="l"/>
              </a:tabLst>
            </a:pPr>
            <a:r>
              <a:rPr lang="pl-PL" b="1" dirty="0" smtClean="0">
                <a:latin typeface="Book Antiqua" pitchFamily="18" charset="0"/>
              </a:rPr>
              <a:t>może uratować Ci życie. </a:t>
            </a:r>
          </a:p>
        </p:txBody>
      </p:sp>
      <p:pic>
        <p:nvPicPr>
          <p:cNvPr id="1026" name="Picture 2" descr="C:\Documents and Settings\Wojciech.Chechelski\Pulpit\zdjęcia - wojtek\DSCF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0115"/>
            <a:ext cx="432048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Wojciech.Chechelski\Pulpit\Zdjęcia\Krynica luty 2009\P100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92803"/>
            <a:ext cx="3164016" cy="237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9"/>
            <a:ext cx="8229600" cy="17281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  <a:r>
              <a:rPr lang="pl-PL" b="1" dirty="0" smtClean="0">
                <a:latin typeface="Book Antiqua" pitchFamily="18" charset="0"/>
              </a:rPr>
              <a:t>Widząc zwisające z dachów sople, poinformuj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o tym dorosłych, w żadnym wypadku nie strącaj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ich samodzielnie. Może to zagrażać Twojemu bezpieczeństwu.</a:t>
            </a:r>
          </a:p>
        </p:txBody>
      </p:sp>
      <p:pic>
        <p:nvPicPr>
          <p:cNvPr id="1026" name="Picture 2" descr="C:\Documents and Settings\Wojciech.Chechelski\Pulpit\Zdjęcia\P203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7584"/>
            <a:ext cx="2959224" cy="39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Documents and Settings\Wojciech.Chechelski\Pulpit\Zdjęcia\P2030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4862"/>
            <a:ext cx="2401019" cy="320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" y="372793"/>
            <a:ext cx="8229600" cy="1832071"/>
          </a:xfrm>
        </p:spPr>
        <p:txBody>
          <a:bodyPr/>
          <a:lstStyle/>
          <a:p>
            <a:pPr marL="82550" indent="20638" eaLnBrk="1" hangingPunct="1">
              <a:lnSpc>
                <a:spcPct val="11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Dużym zagrożeniem dla Twojego życia i zdrowia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mogą być nasypy, nawisy i </a:t>
            </a:r>
            <a:r>
              <a:rPr lang="pl-PL" b="1" dirty="0">
                <a:latin typeface="Book Antiqua" pitchFamily="18" charset="0"/>
              </a:rPr>
              <a:t>„budowle</a:t>
            </a:r>
            <a:r>
              <a:rPr lang="pl-PL" b="1" dirty="0" smtClean="0">
                <a:latin typeface="Book Antiqua" pitchFamily="18" charset="0"/>
              </a:rPr>
              <a:t>” ze śniegu. Pamiętaj o tym, że podczas odwilży śnieg szybko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topnieje, co może grozić zawaleniem i przysypaniem.   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endParaRPr lang="pl-PL" dirty="0" smtClean="0">
              <a:latin typeface="Bookman Old Style" pitchFamily="18" charset="0"/>
            </a:endParaRPr>
          </a:p>
        </p:txBody>
      </p:sp>
      <p:pic>
        <p:nvPicPr>
          <p:cNvPr id="2050" name="Picture 2" descr="C:\Documents and Settings\Wojciech.Chechelski\Pulpit\Zdjęcia\Krynica luty 2009\P1000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51414" cy="3113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Documents and Settings\Wojciech.Chechelski\Pulpit\Zdjęcia\Zawoja  luty 2006\Obraz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" y="2852936"/>
            <a:ext cx="3620352" cy="271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:\Wojtek Ch\NARTY\2010.12.11 Śnieżnica\2010.12.11 Śnieżnica\2010.12.11 11.08.53 Marek Sz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7" y="2676836"/>
            <a:ext cx="4449527" cy="298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" y="260648"/>
            <a:ext cx="8229600" cy="3672408"/>
          </a:xfrm>
        </p:spPr>
        <p:txBody>
          <a:bodyPr/>
          <a:lstStyle/>
          <a:p>
            <a:pPr marL="169863" indent="4763" eaLnBrk="1" hangingPunct="1"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Dla Twojego bezpieczeństwa, informuj zawsze rodziców, gdzie i z kim udajesz się na spacer,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z kim będziesz się bawił. </a:t>
            </a:r>
          </a:p>
          <a:p>
            <a:pPr marL="169863" indent="4763" eaLnBrk="1" hangingPunct="1"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Pamiętaj, zimą wcześnie robi się ciemno, a temperatura znacznie się obniża. </a:t>
            </a:r>
            <a:r>
              <a:rPr lang="pl-PL" b="1" dirty="0">
                <a:latin typeface="Book Antiqua" pitchFamily="18" charset="0"/>
              </a:rPr>
              <a:t>O</a:t>
            </a:r>
            <a:r>
              <a:rPr lang="pl-PL" b="1" dirty="0" smtClean="0">
                <a:latin typeface="Book Antiqua" pitchFamily="18" charset="0"/>
              </a:rPr>
              <a:t>pady śniegu mogą utrudnić Twój powrót do domu,  dlatego nie zapomnij poinformować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rodziców, o której godzinie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wrócisz i staraj się </a:t>
            </a:r>
            <a:r>
              <a:rPr lang="pl-PL" b="1" dirty="0">
                <a:latin typeface="Book Antiqua" pitchFamily="18" charset="0"/>
              </a:rPr>
              <a:t> </a:t>
            </a:r>
            <a:r>
              <a:rPr lang="pl-PL" b="1" dirty="0" smtClean="0">
                <a:latin typeface="Book Antiqua" pitchFamily="18" charset="0"/>
              </a:rPr>
              <a:t>                                 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przestrzegać tego czasu.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8476" y="1556792"/>
            <a:ext cx="86616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latin typeface="Book Antiqua" pitchFamily="18" charset="0"/>
              </a:rPr>
              <a:t>Pamiętaj, aby „dodać” do swojej </a:t>
            </a:r>
            <a:r>
              <a:rPr lang="pl-PL" sz="2400" b="1" i="1" dirty="0" smtClean="0">
                <a:latin typeface="Book Antiqua" pitchFamily="18" charset="0"/>
              </a:rPr>
              <a:t>komórki</a:t>
            </a:r>
            <a:r>
              <a:rPr lang="pl-PL" sz="2400" b="1" dirty="0" smtClean="0">
                <a:latin typeface="Book Antiqua" pitchFamily="18" charset="0"/>
              </a:rPr>
              <a:t>, numer telefonu rodziców – najbliższych i zapisać go pod literowym skrótem </a:t>
            </a:r>
          </a:p>
          <a:p>
            <a:pPr algn="just"/>
            <a:r>
              <a:rPr lang="pl-PL" sz="2400" b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pl-PL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ook Antiqua" pitchFamily="18" charset="0"/>
              </a:rPr>
              <a:t>I.C.E. </a:t>
            </a:r>
            <a:r>
              <a:rPr lang="pl-PL" sz="2400" b="1" dirty="0" smtClean="0">
                <a:latin typeface="Book Antiqua" pitchFamily="18" charset="0"/>
              </a:rPr>
              <a:t>lub   </a:t>
            </a:r>
            <a:r>
              <a:rPr lang="pl-PL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ook Antiqua" pitchFamily="18" charset="0"/>
              </a:rPr>
              <a:t>ICE</a:t>
            </a:r>
            <a:endParaRPr lang="pl-PL" sz="5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pl-PL" sz="2400" b="1" dirty="0" smtClean="0">
              <a:latin typeface="Book Antiqua" pitchFamily="18" charset="0"/>
            </a:endParaRPr>
          </a:p>
          <a:p>
            <a:pPr algn="just"/>
            <a:r>
              <a:rPr lang="pl-PL" sz="2400" b="1" dirty="0" smtClean="0">
                <a:latin typeface="Book Antiqua" pitchFamily="18" charset="0"/>
              </a:rPr>
              <a:t>Daje to możliwość nawiązania kontaktu z najbliższymi przez ratowników w nagłym wypadku.</a:t>
            </a:r>
          </a:p>
          <a:p>
            <a:pPr algn="just"/>
            <a:r>
              <a:rPr lang="pl-PL" sz="2400" dirty="0" smtClean="0">
                <a:latin typeface="Bookman Old Style" pitchFamily="18" charset="0"/>
              </a:rPr>
              <a:t> </a:t>
            </a:r>
            <a:endParaRPr lang="pl-PL" sz="2400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5500" r="27612" b="5695"/>
          <a:stretch/>
        </p:blipFill>
        <p:spPr bwMode="auto">
          <a:xfrm rot="1179803">
            <a:off x="6890092" y="4673843"/>
            <a:ext cx="832514" cy="162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894" y="548680"/>
            <a:ext cx="8424936" cy="14207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algn="ctr">
              <a:buFontTx/>
              <a:buNone/>
            </a:pPr>
            <a:r>
              <a:rPr lang="pl-PL" sz="3300" dirty="0" smtClean="0">
                <a:latin typeface="+mj-lt"/>
              </a:rPr>
              <a:t>	</a:t>
            </a:r>
            <a:r>
              <a:rPr lang="pl-PL" sz="2600" b="1" dirty="0" smtClean="0">
                <a:latin typeface="Book Antiqua" pitchFamily="18" charset="0"/>
              </a:rPr>
              <a:t>Ważne telefony, powinieneś wpisać sobie </a:t>
            </a:r>
            <a:br>
              <a:rPr lang="pl-PL" sz="2600" b="1" dirty="0" smtClean="0">
                <a:latin typeface="Book Antiqua" pitchFamily="18" charset="0"/>
              </a:rPr>
            </a:br>
            <a:r>
              <a:rPr lang="pl-PL" sz="2600" b="1" dirty="0" smtClean="0">
                <a:latin typeface="Book Antiqua" pitchFamily="18" charset="0"/>
              </a:rPr>
              <a:t>do książki telefonicznej swojej komórki</a:t>
            </a:r>
          </a:p>
          <a:p>
            <a:pPr algn="just"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	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76746" y="1412776"/>
            <a:ext cx="7488833" cy="397031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112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telefon alarmowy</a:t>
            </a:r>
          </a:p>
          <a:p>
            <a:pPr algn="just"/>
            <a:endParaRPr lang="pl-PL" sz="1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601-100-300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GOPR / TOPR</a:t>
            </a:r>
          </a:p>
          <a:p>
            <a:pPr algn="just"/>
            <a:endParaRPr lang="pl-PL" sz="1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997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- Policja</a:t>
            </a:r>
          </a:p>
          <a:p>
            <a:pPr algn="just"/>
            <a:endParaRPr lang="pl-PL" sz="1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998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Straż Pożarna</a:t>
            </a:r>
          </a:p>
          <a:p>
            <a:pPr algn="just"/>
            <a:endParaRPr lang="pl-PL" sz="1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999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Pogotowie Ratunkowe</a:t>
            </a:r>
          </a:p>
          <a:p>
            <a:pPr algn="just"/>
            <a:endParaRPr lang="pl-PL" sz="1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/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986 </a:t>
            </a:r>
            <a:r>
              <a:rPr lang="pl-PL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– Straż Miejska</a:t>
            </a:r>
            <a:endParaRPr lang="pl-P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1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50825" y="404664"/>
            <a:ext cx="763354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0638">
              <a:spcBef>
                <a:spcPct val="20000"/>
              </a:spcBef>
            </a:pPr>
            <a:r>
              <a:rPr lang="pl-PL" sz="2400" b="1" dirty="0">
                <a:latin typeface="Book Antiqua" pitchFamily="18" charset="0"/>
              </a:rPr>
              <a:t>Nigdy nie zjeżdżaj na sankach w pobliżu </a:t>
            </a:r>
            <a:r>
              <a:rPr lang="pl-PL" sz="2400" b="1" dirty="0" smtClean="0">
                <a:latin typeface="Book Antiqua" pitchFamily="18" charset="0"/>
              </a:rPr>
              <a:t>dróg</a:t>
            </a:r>
          </a:p>
          <a:p>
            <a:pPr indent="20638">
              <a:spcBef>
                <a:spcPct val="20000"/>
              </a:spcBef>
            </a:pPr>
            <a:r>
              <a:rPr lang="pl-PL" sz="2400" b="1" dirty="0" smtClean="0">
                <a:latin typeface="Book Antiqua" pitchFamily="18" charset="0"/>
              </a:rPr>
              <a:t>- nawet  tych </a:t>
            </a:r>
            <a:r>
              <a:rPr lang="pl-PL" sz="2400" b="1" dirty="0">
                <a:latin typeface="Book Antiqua" pitchFamily="18" charset="0"/>
              </a:rPr>
              <a:t>rzadko </a:t>
            </a:r>
            <a:r>
              <a:rPr lang="pl-PL" sz="2400" b="1" dirty="0" smtClean="0">
                <a:latin typeface="Book Antiqua" pitchFamily="18" charset="0"/>
              </a:rPr>
              <a:t>uczęszczanych, ponieważ </a:t>
            </a:r>
            <a:br>
              <a:rPr lang="pl-PL" sz="2400" b="1" dirty="0" smtClean="0">
                <a:latin typeface="Book Antiqua" pitchFamily="18" charset="0"/>
              </a:rPr>
            </a:br>
            <a:r>
              <a:rPr lang="pl-PL" sz="2400" b="1" dirty="0" smtClean="0">
                <a:latin typeface="Book Antiqua" pitchFamily="18" charset="0"/>
              </a:rPr>
              <a:t>nie masz pewności</a:t>
            </a:r>
            <a:r>
              <a:rPr lang="pl-PL" sz="2400" b="1" dirty="0">
                <a:latin typeface="Book Antiqua" pitchFamily="18" charset="0"/>
              </a:rPr>
              <a:t>, </a:t>
            </a:r>
            <a:r>
              <a:rPr lang="pl-PL" sz="2400" b="1" dirty="0" smtClean="0">
                <a:latin typeface="Book Antiqua" pitchFamily="18" charset="0"/>
              </a:rPr>
              <a:t>że wyhamujesz  nimi na </a:t>
            </a:r>
            <a:r>
              <a:rPr lang="pl-PL" sz="2400" b="1" dirty="0">
                <a:latin typeface="Book Antiqua" pitchFamily="18" charset="0"/>
              </a:rPr>
              <a:t>czas</a:t>
            </a:r>
            <a:r>
              <a:rPr lang="pl-PL" sz="2400" b="1" dirty="0" smtClean="0">
                <a:latin typeface="Book Antiqua" pitchFamily="18" charset="0"/>
              </a:rPr>
              <a:t>.</a:t>
            </a:r>
            <a:endParaRPr lang="pl-PL" sz="2400" b="1" dirty="0">
              <a:latin typeface="Book Antiqua" pitchFamily="18" charset="0"/>
            </a:endParaRPr>
          </a:p>
          <a:p>
            <a:pPr indent="20638" algn="just">
              <a:spcBef>
                <a:spcPct val="20000"/>
              </a:spcBef>
            </a:pPr>
            <a:r>
              <a:rPr lang="pl-PL" sz="2400" b="1" dirty="0">
                <a:latin typeface="Book Antiqua" pitchFamily="18" charset="0"/>
              </a:rPr>
              <a:t>Zwracaj </a:t>
            </a:r>
            <a:r>
              <a:rPr lang="pl-PL" sz="2400" b="1" dirty="0" smtClean="0">
                <a:latin typeface="Book Antiqua" pitchFamily="18" charset="0"/>
              </a:rPr>
              <a:t>uwagę na to,</a:t>
            </a:r>
            <a:endParaRPr lang="pl-PL" sz="2400" b="1" dirty="0">
              <a:latin typeface="Book Antiqua" pitchFamily="18" charset="0"/>
            </a:endParaRPr>
          </a:p>
          <a:p>
            <a:pPr indent="20638" algn="just">
              <a:spcBef>
                <a:spcPct val="20000"/>
              </a:spcBef>
            </a:pPr>
            <a:r>
              <a:rPr lang="pl-PL" sz="2400" b="1" dirty="0">
                <a:latin typeface="Book Antiqua" pitchFamily="18" charset="0"/>
              </a:rPr>
              <a:t>czy </a:t>
            </a:r>
            <a:r>
              <a:rPr lang="pl-PL" sz="2400" b="1" dirty="0" smtClean="0">
                <a:latin typeface="Book Antiqua" pitchFamily="18" charset="0"/>
              </a:rPr>
              <a:t>zachowałeś </a:t>
            </a:r>
            <a:endParaRPr lang="pl-PL" sz="2400" b="1" dirty="0">
              <a:latin typeface="Book Antiqua" pitchFamily="18" charset="0"/>
            </a:endParaRPr>
          </a:p>
          <a:p>
            <a:pPr indent="20638" algn="just">
              <a:spcBef>
                <a:spcPct val="20000"/>
              </a:spcBef>
            </a:pPr>
            <a:r>
              <a:rPr lang="pl-PL" sz="2400" b="1" dirty="0" smtClean="0">
                <a:latin typeface="Book Antiqua" pitchFamily="18" charset="0"/>
              </a:rPr>
              <a:t>bezpieczną </a:t>
            </a:r>
            <a:r>
              <a:rPr lang="pl-PL" sz="2400" b="1" dirty="0">
                <a:latin typeface="Book Antiqua" pitchFamily="18" charset="0"/>
              </a:rPr>
              <a:t>odległość </a:t>
            </a:r>
          </a:p>
          <a:p>
            <a:pPr indent="20638" algn="just">
              <a:spcBef>
                <a:spcPct val="20000"/>
              </a:spcBef>
            </a:pPr>
            <a:r>
              <a:rPr lang="pl-PL" sz="2400" b="1" dirty="0">
                <a:latin typeface="Book Antiqua" pitchFamily="18" charset="0"/>
              </a:rPr>
              <a:t>do najbliższej </a:t>
            </a:r>
            <a:r>
              <a:rPr lang="pl-PL" sz="2400" b="1" dirty="0" smtClean="0">
                <a:latin typeface="Book Antiqua" pitchFamily="18" charset="0"/>
              </a:rPr>
              <a:t>ulicy/drogi.</a:t>
            </a:r>
            <a:r>
              <a:rPr lang="pl-PL" sz="2400" dirty="0" smtClean="0">
                <a:latin typeface="Bookman Old Style" pitchFamily="18" charset="0"/>
              </a:rPr>
              <a:t> </a:t>
            </a:r>
            <a:endParaRPr lang="pl-PL" sz="2400" dirty="0">
              <a:latin typeface="Bookman Old Style" pitchFamily="18" charset="0"/>
            </a:endParaRPr>
          </a:p>
        </p:txBody>
      </p:sp>
      <p:pic>
        <p:nvPicPr>
          <p:cNvPr id="1026" name="Picture 2" descr="D:\Armageddon\Clipart\MB9004229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495"/>
          <a:stretch/>
        </p:blipFill>
        <p:spPr bwMode="auto">
          <a:xfrm>
            <a:off x="5106334" y="2254703"/>
            <a:ext cx="3384376" cy="2216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Armageddon\Clipart\MB9004229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8250"/>
          <a:stretch/>
        </p:blipFill>
        <p:spPr bwMode="auto">
          <a:xfrm>
            <a:off x="1043608" y="3577280"/>
            <a:ext cx="2736304" cy="178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501063" cy="3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l-PL" sz="30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	</a:t>
            </a:r>
            <a:br>
              <a:rPr lang="pl-PL" sz="30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pl-PL" sz="36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Policjanci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36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Wydziału </a:t>
            </a:r>
            <a:r>
              <a:rPr lang="pl-PL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Prewencji KWP </a:t>
            </a:r>
            <a:endParaRPr lang="pl-PL" sz="3600" b="1" i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36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 </a:t>
            </a:r>
            <a:r>
              <a:rPr lang="pl-PL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Krakowie</a:t>
            </a:r>
            <a:br>
              <a:rPr lang="pl-PL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życzą bezpiecznego i udanego</a:t>
            </a:r>
            <a:br>
              <a:rPr lang="pl-PL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wypoczynku </a:t>
            </a:r>
            <a:r>
              <a:rPr lang="pl-PL" sz="36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zimowego</a:t>
            </a:r>
            <a:endParaRPr lang="pl-PL" sz="3600" b="1" i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5184576" cy="37444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Arial" charset="0"/>
              </a:rPr>
              <a:t/>
            </a:r>
            <a:br>
              <a:rPr lang="pl-PL" dirty="0" smtClean="0">
                <a:latin typeface="Arial" charset="0"/>
              </a:rPr>
            </a:br>
            <a:r>
              <a:rPr lang="pl-PL" b="1" dirty="0" smtClean="0">
                <a:latin typeface="Book Antiqua" pitchFamily="18" charset="0"/>
              </a:rPr>
              <a:t>Aby Twoja zabawa na śniegu,</a:t>
            </a:r>
          </a:p>
          <a:p>
            <a:pPr eaLnBrk="1" hangingPunct="1"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	była udana i sprawiała radość, 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musi być bezpieczna.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Pamiętaj również, że w czasie 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zimowych zabaw ważne jest 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odpowiednie, ciepłe, 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nieprzemakalne ubranie.</a:t>
            </a:r>
            <a:r>
              <a:rPr lang="pl-PL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2050" name="Picture 2" descr="D:\Armageddon\Clipart\MB900422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6411"/>
            <a:ext cx="3888432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rmageddon\Clipart\MB9004265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6" b="17700"/>
          <a:stretch/>
        </p:blipFill>
        <p:spPr bwMode="auto">
          <a:xfrm>
            <a:off x="1115616" y="3933056"/>
            <a:ext cx="343875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94" y="351413"/>
            <a:ext cx="8388350" cy="5111750"/>
          </a:xfrm>
        </p:spPr>
        <p:txBody>
          <a:bodyPr/>
          <a:lstStyle/>
          <a:p>
            <a:pPr marL="87313" indent="3236913" eaLnBrk="1" hangingPunct="1">
              <a:buFontTx/>
              <a:buNone/>
              <a:tabLst>
                <a:tab pos="3324225" algn="l"/>
              </a:tabLst>
            </a:pPr>
            <a:r>
              <a:rPr lang="pl-PL" b="1" dirty="0" smtClean="0">
                <a:latin typeface="Book Antiqua" pitchFamily="18" charset="0"/>
              </a:rPr>
              <a:t>Zabawa śnieżkami może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	być  również niebezpieczna,  	dlatego nie łącz  miękkiego 	śniegu z kawałkami lodu lub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	kamykami. </a:t>
            </a:r>
          </a:p>
          <a:p>
            <a:pPr marL="87313" indent="3236913" eaLnBrk="1" hangingPunct="1">
              <a:buFontTx/>
              <a:buNone/>
              <a:tabLst>
                <a:tab pos="3324225" algn="l"/>
              </a:tabLst>
            </a:pPr>
            <a:r>
              <a:rPr lang="pl-PL" b="1" dirty="0" smtClean="0">
                <a:latin typeface="Book Antiqua" pitchFamily="18" charset="0"/>
              </a:rPr>
              <a:t>Nie celuj w twarz drugiej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	osoby, żeby nie zrobić jej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	krzywdy. </a:t>
            </a:r>
          </a:p>
          <a:p>
            <a:pPr marL="87313" indent="3236913" eaLnBrk="1" hangingPunct="1">
              <a:buFontTx/>
              <a:buNone/>
              <a:tabLst>
                <a:tab pos="3324225" algn="l"/>
              </a:tabLst>
            </a:pPr>
            <a:r>
              <a:rPr lang="pl-PL" b="1" dirty="0" smtClean="0">
                <a:latin typeface="Book Antiqua" pitchFamily="18" charset="0"/>
              </a:rPr>
              <a:t>Rzucanie przedmiotami,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w tym śnieżkami, w stronę jadących samochodów jest zabronione prawem.  </a:t>
            </a:r>
          </a:p>
        </p:txBody>
      </p:sp>
      <p:pic>
        <p:nvPicPr>
          <p:cNvPr id="3075" name="Picture 3" descr="D:\Armageddon\Clipart\MB9004221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b="17583"/>
          <a:stretch/>
        </p:blipFill>
        <p:spPr bwMode="auto">
          <a:xfrm>
            <a:off x="5364088" y="4293096"/>
            <a:ext cx="295904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rmageddon\Clipart\MB900422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0" y="476672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145" y="2892746"/>
            <a:ext cx="4392488" cy="2808312"/>
          </a:xfrm>
        </p:spPr>
        <p:txBody>
          <a:bodyPr/>
          <a:lstStyle/>
          <a:p>
            <a:pPr marL="0" indent="20638" eaLnBrk="1" hangingPunct="1">
              <a:lnSpc>
                <a:spcPct val="9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Stawy, jeziora czy rzeki,</a:t>
            </a:r>
          </a:p>
          <a:p>
            <a:pPr marL="0" indent="20638" eaLnBrk="1" hangingPunct="1">
              <a:lnSpc>
                <a:spcPct val="9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nawet jeśli pokryte są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(z pozoru!) grubą warstwą </a:t>
            </a:r>
          </a:p>
          <a:p>
            <a:pPr marL="0" indent="20638" eaLnBrk="1" hangingPunct="1">
              <a:lnSpc>
                <a:spcPct val="9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lodu, nie są bezpiecznym </a:t>
            </a:r>
          </a:p>
          <a:p>
            <a:pPr marL="0" indent="20638" eaLnBrk="1" hangingPunct="1">
              <a:lnSpc>
                <a:spcPct val="9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miejscem do zabawy. Lód </a:t>
            </a:r>
          </a:p>
          <a:p>
            <a:pPr marL="0" indent="20638" eaLnBrk="1" hangingPunct="1">
              <a:lnSpc>
                <a:spcPct val="9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w każdej chwili może się </a:t>
            </a:r>
          </a:p>
          <a:p>
            <a:pPr marL="0" indent="20638" eaLnBrk="1" hangingPunct="1">
              <a:lnSpc>
                <a:spcPct val="90000"/>
              </a:lnSpc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załamać! </a:t>
            </a:r>
          </a:p>
        </p:txBody>
      </p:sp>
      <p:pic>
        <p:nvPicPr>
          <p:cNvPr id="4098" name="Picture 2" descr="D:\Armageddon\Clipart\MB9001750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8" b="17984"/>
          <a:stretch/>
        </p:blipFill>
        <p:spPr bwMode="auto">
          <a:xfrm>
            <a:off x="323528" y="260648"/>
            <a:ext cx="314155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Armageddon\Clipart\MB9004253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8" b="17835"/>
          <a:stretch/>
        </p:blipFill>
        <p:spPr bwMode="auto">
          <a:xfrm>
            <a:off x="4958582" y="2276872"/>
            <a:ext cx="3627932" cy="227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4" y="836712"/>
            <a:ext cx="5040560" cy="377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  <a:r>
              <a:rPr lang="pl-PL" b="1" dirty="0" smtClean="0">
                <a:latin typeface="Book Antiqua" pitchFamily="18" charset="0"/>
              </a:rPr>
              <a:t>Nie graj w „</a:t>
            </a:r>
            <a:r>
              <a:rPr lang="pl-PL" b="1" dirty="0" smtClean="0">
                <a:latin typeface="Book Antiqua" pitchFamily="18" charset="0"/>
              </a:rPr>
              <a:t>hokeja” </a:t>
            </a:r>
            <a:r>
              <a:rPr lang="pl-PL" b="1" dirty="0" smtClean="0">
                <a:latin typeface="Book Antiqua" pitchFamily="18" charset="0"/>
              </a:rPr>
              <a:t>na ulicy,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zajęty zabawą, możesz nie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dostrzec w porę 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nadjeżdżającego samochodu. </a:t>
            </a:r>
          </a:p>
          <a:p>
            <a:pPr eaLnBrk="1" hangingPunct="1"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pl-PL" b="1" dirty="0">
                <a:latin typeface="Book Antiqua" pitchFamily="18" charset="0"/>
              </a:rPr>
              <a:t>	</a:t>
            </a:r>
            <a:r>
              <a:rPr lang="pl-PL" b="1" dirty="0" smtClean="0">
                <a:latin typeface="Book Antiqua" pitchFamily="18" charset="0"/>
              </a:rPr>
              <a:t>Najwłaściwszym miejscem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do tego celu są przygotowane bezpieczne lodowiska !</a:t>
            </a:r>
          </a:p>
        </p:txBody>
      </p:sp>
      <p:pic>
        <p:nvPicPr>
          <p:cNvPr id="5122" name="Picture 2" descr="D:\Armageddon\Clipart\MB9004226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0" b="16683"/>
          <a:stretch/>
        </p:blipFill>
        <p:spPr bwMode="auto">
          <a:xfrm>
            <a:off x="4716016" y="3789040"/>
            <a:ext cx="3280364" cy="215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53" y="1340768"/>
            <a:ext cx="2979927" cy="198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07" y="1484784"/>
            <a:ext cx="8229600" cy="4104456"/>
          </a:xfrm>
        </p:spPr>
        <p:txBody>
          <a:bodyPr/>
          <a:lstStyle/>
          <a:p>
            <a:pPr marL="169863" indent="3778250" eaLnBrk="1" hangingPunct="1">
              <a:buFontTx/>
              <a:buNone/>
            </a:pPr>
            <a:r>
              <a:rPr lang="pl-PL" b="1" dirty="0" smtClean="0">
                <a:latin typeface="Book Antiqua" pitchFamily="18" charset="0"/>
              </a:rPr>
              <a:t>Wykopy ziemne, place 				   	    budowy - to nie miejsca na 				    zabawę. Pokryte śniegiem 				    nasypy, kopce, kuszą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				    i zachęcają do „gonitwy”, 				    jednak nigdy nie możesz 				    być pewny, czy warstwy 				    białego puchu nie kryją 				    szczelin lub głębokich, źle 				    zabezpieczonych dołów. </a:t>
            </a:r>
          </a:p>
        </p:txBody>
      </p:sp>
      <p:pic>
        <p:nvPicPr>
          <p:cNvPr id="2" name="Picture 2" descr="D:\Armageddon\Clipart\MB900216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b="18424"/>
          <a:stretch/>
        </p:blipFill>
        <p:spPr bwMode="auto">
          <a:xfrm>
            <a:off x="971600" y="404663"/>
            <a:ext cx="3415470" cy="224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8" y="3140968"/>
            <a:ext cx="2761949" cy="276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772816"/>
            <a:ext cx="4647431" cy="187220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</a:p>
          <a:p>
            <a:pPr eaLnBrk="1" hangingPunct="1">
              <a:buFontTx/>
              <a:buNone/>
            </a:pPr>
            <a:r>
              <a:rPr lang="pl-PL" dirty="0" smtClean="0"/>
              <a:t>   </a:t>
            </a:r>
            <a:r>
              <a:rPr lang="pl-PL" b="1" dirty="0" smtClean="0">
                <a:latin typeface="Book Antiqua" pitchFamily="18" charset="0"/>
              </a:rPr>
              <a:t>Zjeżdżając na nartach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pamiętaj o obowiązujących na stokach, przepisach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i zasadach bezpieczeństwa. </a:t>
            </a:r>
          </a:p>
        </p:txBody>
      </p:sp>
      <p:pic>
        <p:nvPicPr>
          <p:cNvPr id="3" name="Picture 2" descr="D:\2009_12_14_159_Plakat_Stoki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20688"/>
            <a:ext cx="3568480" cy="5049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89051"/>
            <a:ext cx="5266928" cy="496296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800" b="1" i="1" dirty="0" smtClean="0">
                <a:solidFill>
                  <a:srgbClr val="FF0000"/>
                </a:solidFill>
                <a:latin typeface="Book Antiqua" pitchFamily="18" charset="0"/>
              </a:rPr>
              <a:t>Pamiętaj!</a:t>
            </a:r>
          </a:p>
          <a:p>
            <a:pPr marL="0" indent="0">
              <a:buNone/>
            </a:pPr>
            <a:r>
              <a:rPr lang="pl-PL" b="1" dirty="0" smtClean="0">
                <a:latin typeface="Book Antiqua" pitchFamily="18" charset="0"/>
              </a:rPr>
              <a:t>Zgodnie z </a:t>
            </a:r>
            <a:r>
              <a:rPr lang="pl-PL" b="1" i="1" dirty="0" smtClean="0">
                <a:latin typeface="Book Antiqua" pitchFamily="18" charset="0"/>
              </a:rPr>
              <a:t>„Ustawą z dnia 18.08.2011 roku o bezpieczeństwie i ratownictwie w górach i na zorganizowanych terenach narciarskich”</a:t>
            </a:r>
            <a:r>
              <a:rPr lang="pl-PL" b="1" dirty="0" smtClean="0">
                <a:latin typeface="Book Antiqua" pitchFamily="18" charset="0"/>
              </a:rPr>
              <a:t>, dzieci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i młodzież do ukończenia </a:t>
            </a:r>
            <a:r>
              <a:rPr lang="pl-PL" b="1" dirty="0" smtClean="0">
                <a:solidFill>
                  <a:srgbClr val="FF0000"/>
                </a:solidFill>
                <a:latin typeface="Book Antiqua" pitchFamily="18" charset="0"/>
              </a:rPr>
              <a:t>16</a:t>
            </a:r>
            <a:r>
              <a:rPr lang="pl-PL" b="1" dirty="0" smtClean="0">
                <a:latin typeface="Book Antiqua" pitchFamily="18" charset="0"/>
              </a:rPr>
              <a:t> </a:t>
            </a:r>
            <a:r>
              <a:rPr lang="pl-PL" b="1" dirty="0">
                <a:latin typeface="Book Antiqua" pitchFamily="18" charset="0"/>
              </a:rPr>
              <a:t>roku     </a:t>
            </a:r>
            <a:r>
              <a:rPr lang="pl-PL" b="1" dirty="0" smtClean="0">
                <a:latin typeface="Book Antiqua" pitchFamily="18" charset="0"/>
              </a:rPr>
              <a:t>życia, uprawiające narciarstwo zjazdowe i snowboarding, </a:t>
            </a:r>
            <a:r>
              <a:rPr lang="pl-PL" b="1" i="1" dirty="0" smtClean="0">
                <a:solidFill>
                  <a:srgbClr val="FF0000"/>
                </a:solidFill>
                <a:latin typeface="Book Antiqua" pitchFamily="18" charset="0"/>
              </a:rPr>
              <a:t>mają obowiązek używania kasków ochronnych konstrukcyjnie do </a:t>
            </a:r>
            <a:r>
              <a:rPr lang="pl-PL" b="1" i="1" dirty="0">
                <a:solidFill>
                  <a:srgbClr val="FF0000"/>
                </a:solidFill>
                <a:latin typeface="Book Antiqua" pitchFamily="18" charset="0"/>
              </a:rPr>
              <a:t>tego </a:t>
            </a:r>
            <a:r>
              <a:rPr lang="pl-PL" b="1" i="1" dirty="0" smtClean="0">
                <a:solidFill>
                  <a:srgbClr val="FF0000"/>
                </a:solidFill>
                <a:latin typeface="Book Antiqua" pitchFamily="18" charset="0"/>
              </a:rPr>
              <a:t>przeznaczonych</a:t>
            </a:r>
            <a:endParaRPr lang="pl-PL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170" name="Picture 2" descr="D:\Armageddon\Clipart\MP900399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44579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71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224</Words>
  <Application>Microsoft Office PowerPoint</Application>
  <PresentationFormat>Pokaz na ekranie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Projekt domyślny</vt:lpstr>
      <vt:lpstr>Bezpieczeństwo zimowego  wypoczynku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KWP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bezpiecznych zachowań podczas zabaw zimowych</dc:title>
  <dc:creator>Wojciech.Chechelski</dc:creator>
  <cp:lastModifiedBy>Raduj Łukasz</cp:lastModifiedBy>
  <cp:revision>167</cp:revision>
  <dcterms:created xsi:type="dcterms:W3CDTF">2010-01-13T08:14:10Z</dcterms:created>
  <dcterms:modified xsi:type="dcterms:W3CDTF">2014-01-16T09:46:28Z</dcterms:modified>
</cp:coreProperties>
</file>